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62" r:id="rId4"/>
    <p:sldId id="258" r:id="rId5"/>
    <p:sldId id="257" r:id="rId6"/>
    <p:sldId id="259" r:id="rId7"/>
    <p:sldId id="263" r:id="rId8"/>
    <p:sldId id="264" r:id="rId9"/>
    <p:sldId id="265" r:id="rId10"/>
    <p:sldId id="266" r:id="rId11"/>
    <p:sldId id="267" r:id="rId12"/>
    <p:sldId id="274" r:id="rId13"/>
    <p:sldId id="275" r:id="rId14"/>
    <p:sldId id="272" r:id="rId15"/>
    <p:sldId id="273" r:id="rId16"/>
    <p:sldId id="268" r:id="rId17"/>
    <p:sldId id="270" r:id="rId18"/>
    <p:sldId id="271" r:id="rId19"/>
    <p:sldId id="276" r:id="rId20"/>
    <p:sldId id="277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3F5E444-EAD9-4D50-95CB-FBFB4235ABB8}">
          <p14:sldIdLst>
            <p14:sldId id="256"/>
            <p14:sldId id="261"/>
            <p14:sldId id="262"/>
            <p14:sldId id="258"/>
          </p14:sldIdLst>
        </p14:section>
        <p14:section name="제목 없는 구역" id="{57CF4BBD-DF14-4DAA-AADE-A8E3D646F411}">
          <p14:sldIdLst>
            <p14:sldId id="257"/>
          </p14:sldIdLst>
        </p14:section>
        <p14:section name="제목 없는 구역" id="{1CA7A49D-ED23-49B1-A3A6-C1FA18FA4D9B}">
          <p14:sldIdLst>
            <p14:sldId id="259"/>
            <p14:sldId id="263"/>
            <p14:sldId id="264"/>
            <p14:sldId id="265"/>
            <p14:sldId id="266"/>
            <p14:sldId id="267"/>
            <p14:sldId id="274"/>
            <p14:sldId id="275"/>
            <p14:sldId id="272"/>
            <p14:sldId id="273"/>
            <p14:sldId id="268"/>
            <p14:sldId id="270"/>
            <p14:sldId id="271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gradFill flip="none" rotWithShape="1">
          <a:gsLst>
            <a:gs pos="7000">
              <a:schemeClr val="bg1"/>
            </a:gs>
            <a:gs pos="24000">
              <a:schemeClr val="accent3">
                <a:lumMod val="58000"/>
                <a:alpha val="97000"/>
              </a:schemeClr>
            </a:gs>
            <a:gs pos="77000">
              <a:schemeClr val="accent3">
                <a:alpha val="98000"/>
                <a:lumMod val="65000"/>
              </a:schemeClr>
            </a:gs>
            <a:gs pos="97000">
              <a:schemeClr val="bg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2469CA2-AD2C-4E94-84D3-BB0ED757FF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6375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CB70E9-5679-46AA-9F4F-F59856A33004}" type="datetimeFigureOut">
              <a:rPr lang="ko-KR" altLang="en-US" smtClean="0"/>
              <a:t>2021-05-24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2469CA2-AD2C-4E94-84D3-BB0ED757FF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31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CB70E9-5679-46AA-9F4F-F59856A33004}" type="datetimeFigureOut">
              <a:rPr lang="ko-KR" altLang="en-US" smtClean="0"/>
              <a:t>2021-05-24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2469CA2-AD2C-4E94-84D3-BB0ED757FF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565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16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206500"/>
            <a:ext cx="12192000" cy="56515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04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CB70E9-5679-46AA-9F4F-F59856A33004}" type="datetimeFigureOut">
              <a:rPr lang="ko-KR" altLang="en-US" smtClean="0"/>
              <a:t>2021-05-24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2469CA2-AD2C-4E94-84D3-BB0ED757FF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813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CB70E9-5679-46AA-9F4F-F59856A33004}" type="datetimeFigureOut">
              <a:rPr lang="ko-KR" altLang="en-US" smtClean="0"/>
              <a:t>2021-05-24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2469CA2-AD2C-4E94-84D3-BB0ED757FF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598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CB70E9-5679-46AA-9F4F-F59856A33004}" type="datetimeFigureOut">
              <a:rPr lang="ko-KR" altLang="en-US" smtClean="0"/>
              <a:t>2021-05-24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2469CA2-AD2C-4E94-84D3-BB0ED757FF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581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CB70E9-5679-46AA-9F4F-F59856A33004}" type="datetimeFigureOut">
              <a:rPr lang="ko-KR" altLang="en-US" smtClean="0"/>
              <a:t>2021-05-24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2469CA2-AD2C-4E94-84D3-BB0ED757FF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353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CB70E9-5679-46AA-9F4F-F59856A33004}" type="datetimeFigureOut">
              <a:rPr lang="ko-KR" altLang="en-US" smtClean="0"/>
              <a:t>2021-05-24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2469CA2-AD2C-4E94-84D3-BB0ED757FF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522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CB70E9-5679-46AA-9F4F-F59856A33004}" type="datetimeFigureOut">
              <a:rPr lang="ko-KR" altLang="en-US" smtClean="0"/>
              <a:t>2021-05-24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2469CA2-AD2C-4E94-84D3-BB0ED757FF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900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CB70E9-5679-46AA-9F4F-F59856A33004}" type="datetimeFigureOut">
              <a:rPr lang="ko-KR" altLang="en-US" smtClean="0"/>
              <a:t>2021-05-24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2469CA2-AD2C-4E94-84D3-BB0ED757FF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779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chemeClr val="bg1"/>
            </a:gs>
            <a:gs pos="23000">
              <a:schemeClr val="accent3">
                <a:alpha val="76000"/>
                <a:lumMod val="58000"/>
              </a:schemeClr>
            </a:gs>
            <a:gs pos="77000">
              <a:schemeClr val="accent3">
                <a:alpha val="98000"/>
                <a:lumMod val="65000"/>
              </a:schemeClr>
            </a:gs>
            <a:gs pos="97000">
              <a:schemeClr val="bg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67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0" y="1726770"/>
            <a:ext cx="12192000" cy="51312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4430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415781"/>
            <a:ext cx="9144000" cy="2387600"/>
          </a:xfrm>
        </p:spPr>
        <p:txBody>
          <a:bodyPr/>
          <a:lstStyle/>
          <a:p>
            <a:r>
              <a:rPr lang="ko-KR" altLang="en-US" dirty="0" smtClean="0"/>
              <a:t>신경과의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말초신경근육 질환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563939"/>
            <a:ext cx="9144000" cy="1655762"/>
          </a:xfrm>
        </p:spPr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노원을지병원 신경과</a:t>
            </a:r>
            <a:endParaRPr lang="en-US" altLang="ko-KR" dirty="0" smtClean="0"/>
          </a:p>
          <a:p>
            <a:r>
              <a:rPr lang="ko-KR" altLang="en-US" dirty="0" smtClean="0"/>
              <a:t>유일한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684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A 67-year-old man, 8-month history of progressive slurring of speech</a:t>
            </a:r>
          </a:p>
          <a:p>
            <a:r>
              <a:rPr lang="en-US" altLang="ko-KR" dirty="0" smtClean="0"/>
              <a:t>Weakness of left hand without numbness</a:t>
            </a:r>
          </a:p>
          <a:p>
            <a:r>
              <a:rPr lang="en-US" altLang="ko-KR" dirty="0" smtClean="0"/>
              <a:t>Muscle cramping in his hands and legs</a:t>
            </a:r>
          </a:p>
          <a:p>
            <a:r>
              <a:rPr lang="en-US" altLang="ko-KR" dirty="0" smtClean="0"/>
              <a:t>Cry spontaneously (unusual for him)</a:t>
            </a:r>
          </a:p>
          <a:p>
            <a:r>
              <a:rPr lang="en-US" altLang="ko-KR" dirty="0" smtClean="0"/>
              <a:t>Neurologic exam</a:t>
            </a:r>
          </a:p>
          <a:p>
            <a:pPr lvl="1"/>
            <a:r>
              <a:rPr lang="en-US" altLang="ko-KR" dirty="0" smtClean="0"/>
              <a:t>spastic and flaccid dysarthria</a:t>
            </a:r>
          </a:p>
          <a:p>
            <a:pPr lvl="1"/>
            <a:r>
              <a:rPr lang="en-US" altLang="ko-KR" dirty="0" smtClean="0"/>
              <a:t>fasciculation of tongue, arms, thighs</a:t>
            </a:r>
          </a:p>
          <a:p>
            <a:pPr lvl="1"/>
            <a:r>
              <a:rPr lang="en-US" altLang="ko-KR" dirty="0" smtClean="0"/>
              <a:t>Atrophy of tongue and left hand</a:t>
            </a:r>
          </a:p>
          <a:p>
            <a:pPr lvl="1"/>
            <a:r>
              <a:rPr lang="en-US" altLang="ko-KR" dirty="0" smtClean="0"/>
              <a:t>Arm and leg reflexes were brisk. </a:t>
            </a:r>
          </a:p>
          <a:p>
            <a:pPr lvl="1"/>
            <a:r>
              <a:rPr lang="en-US" altLang="ko-KR" dirty="0" smtClean="0"/>
              <a:t>Extensor plantar response, positive Hoffman sign </a:t>
            </a:r>
          </a:p>
          <a:p>
            <a:r>
              <a:rPr lang="en-US" altLang="ko-KR" dirty="0" smtClean="0"/>
              <a:t>Brain MRI, spine MRI: unremarkable</a:t>
            </a:r>
          </a:p>
          <a:p>
            <a:r>
              <a:rPr lang="en-US" altLang="ko-KR" dirty="0" smtClean="0"/>
              <a:t>Needle EMG: fibrillation and positive sharp waves in hand muscles, leg muscles, thoracic </a:t>
            </a:r>
            <a:r>
              <a:rPr lang="en-US" altLang="ko-KR" dirty="0" err="1" smtClean="0"/>
              <a:t>paraspinal</a:t>
            </a:r>
            <a:r>
              <a:rPr lang="en-US" altLang="ko-KR" dirty="0" smtClean="0"/>
              <a:t> muscles.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936" y="2300983"/>
            <a:ext cx="5508064" cy="24489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050478" y="4749910"/>
            <a:ext cx="47155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Colin Quinn, </a:t>
            </a:r>
            <a:r>
              <a:rPr lang="en-US" altLang="ko-KR" sz="800" dirty="0" smtClean="0"/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1958012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Amyotrophic lateral sclerosis 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1016001"/>
            <a:ext cx="2394663" cy="304799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0497" y="1015999"/>
            <a:ext cx="3848224" cy="3454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6749" y="1015999"/>
            <a:ext cx="4024384" cy="51505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075878" y="6642556"/>
            <a:ext cx="47155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Orla </a:t>
            </a:r>
            <a:r>
              <a:rPr lang="en-US" altLang="ko-KR" sz="800" dirty="0" err="1"/>
              <a:t>Hardiman</a:t>
            </a:r>
            <a:r>
              <a:rPr lang="en-US" altLang="ko-KR" sz="800" dirty="0"/>
              <a:t>, </a:t>
            </a:r>
            <a:r>
              <a:rPr lang="en-US" altLang="ko-KR" sz="800" dirty="0" smtClean="0"/>
              <a:t>2017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6647245"/>
            <a:ext cx="47155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https</a:t>
            </a:r>
            <a:r>
              <a:rPr lang="en-US" altLang="ko-KR" sz="800" dirty="0"/>
              <a:t>://www.youtube.com/watch?v=9W_JmkotwQs</a:t>
            </a:r>
            <a:endParaRPr lang="ko-KR" altLang="en-US" sz="800" dirty="0"/>
          </a:p>
        </p:txBody>
      </p:sp>
      <p:pic>
        <p:nvPicPr>
          <p:cNvPr id="9" name="Kimura &amp; Kohara F21 positive sharp waves and fibrillation potentials, each firing regularl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4145553"/>
            <a:ext cx="4302470" cy="242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42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4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206500"/>
            <a:ext cx="10963104" cy="5651500"/>
          </a:xfrm>
        </p:spPr>
        <p:txBody>
          <a:bodyPr/>
          <a:lstStyle/>
          <a:p>
            <a:r>
              <a:rPr lang="en-US" altLang="ko-KR" dirty="0" smtClean="0"/>
              <a:t>A 36-year-old woman, proximal greater than  distal weakness in legs.</a:t>
            </a:r>
          </a:p>
          <a:p>
            <a:r>
              <a:rPr lang="en-US" altLang="ko-KR" dirty="0" err="1" smtClean="0"/>
              <a:t>Areflexia</a:t>
            </a:r>
            <a:r>
              <a:rPr lang="en-US" altLang="ko-KR" dirty="0" smtClean="0"/>
              <a:t>, distal sensory loss, dyspnea</a:t>
            </a:r>
          </a:p>
          <a:p>
            <a:r>
              <a:rPr lang="en-US" altLang="ko-KR" dirty="0" smtClean="0"/>
              <a:t>Preceding diarrhea</a:t>
            </a:r>
          </a:p>
          <a:p>
            <a:r>
              <a:rPr lang="en-US" altLang="ko-KR" dirty="0" smtClean="0"/>
              <a:t>Nerve conduction study (NCS): sensorimotor polyneuropathy</a:t>
            </a:r>
          </a:p>
          <a:p>
            <a:r>
              <a:rPr lang="en-US" altLang="ko-KR" dirty="0" smtClean="0"/>
              <a:t>Cerebrospinal fluid (CSF) analysis: white blood cells 0, elevated protein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55219"/>
            <a:ext cx="4478867" cy="24027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78867" y="6624429"/>
            <a:ext cx="47155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Peter D. </a:t>
            </a:r>
            <a:r>
              <a:rPr lang="en-US" altLang="ko-KR" sz="800" dirty="0" err="1"/>
              <a:t>Donofrio</a:t>
            </a:r>
            <a:r>
              <a:rPr lang="en-US" altLang="ko-KR" sz="800" dirty="0"/>
              <a:t>, </a:t>
            </a:r>
            <a:r>
              <a:rPr lang="en-US" altLang="ko-KR" sz="800" dirty="0" smtClean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626382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Guillain-Barré</a:t>
            </a:r>
            <a:r>
              <a:rPr lang="en-US" altLang="ko-KR" dirty="0"/>
              <a:t> Syndrome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306651"/>
            <a:ext cx="5327541" cy="21723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6500"/>
            <a:ext cx="4969933" cy="28857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28411" y="4067322"/>
            <a:ext cx="47155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/>
              <a:t>Kazim</a:t>
            </a:r>
            <a:r>
              <a:rPr lang="en-US" altLang="ko-KR" sz="800" dirty="0"/>
              <a:t> A. Sheikh, </a:t>
            </a:r>
            <a:r>
              <a:rPr lang="en-US" altLang="ko-KR" sz="800" dirty="0" smtClean="0"/>
              <a:t>2020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541" y="4306651"/>
            <a:ext cx="5719214" cy="217236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58882" y="6443653"/>
            <a:ext cx="47155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Hugh J Willison, </a:t>
            </a:r>
            <a:r>
              <a:rPr lang="en-US" altLang="ko-KR" sz="800" dirty="0" smtClean="0"/>
              <a:t>2016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3104" y="31283"/>
            <a:ext cx="1228896" cy="661127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115904" y="6642556"/>
            <a:ext cx="47155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Felix E. </a:t>
            </a:r>
            <a:r>
              <a:rPr lang="en-US" altLang="ko-KR" sz="800" dirty="0" err="1"/>
              <a:t>Diehn</a:t>
            </a:r>
            <a:r>
              <a:rPr lang="en-US" altLang="ko-KR" sz="800" dirty="0"/>
              <a:t>, </a:t>
            </a:r>
            <a:r>
              <a:rPr lang="en-US" altLang="ko-KR" sz="800" dirty="0" smtClean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3442083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5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 65-year-old man, 1 year of progressive upper and lower extremity weakness</a:t>
            </a:r>
          </a:p>
          <a:p>
            <a:r>
              <a:rPr lang="en-US" altLang="ko-KR" dirty="0" smtClean="0"/>
              <a:t>require a cane to ambulate, decline in manual dexterity with difficulty buttoning shirts and gardening. </a:t>
            </a:r>
          </a:p>
          <a:p>
            <a:r>
              <a:rPr lang="en-US" altLang="ko-KR" dirty="0" smtClean="0"/>
              <a:t>Dysarthria, dysphagia, dyspnea: denied. </a:t>
            </a:r>
          </a:p>
          <a:p>
            <a:r>
              <a:rPr lang="en-US" altLang="ko-KR" dirty="0" smtClean="0"/>
              <a:t>CSF analysis: WBC 1, protein 661 mg/</a:t>
            </a:r>
            <a:r>
              <a:rPr lang="en-US" altLang="ko-KR" dirty="0" err="1" smtClean="0"/>
              <a:t>dL</a:t>
            </a:r>
            <a:endParaRPr lang="en-US" altLang="ko-KR" dirty="0" smtClean="0"/>
          </a:p>
          <a:p>
            <a:r>
              <a:rPr lang="en-US" altLang="ko-KR" dirty="0" smtClean="0"/>
              <a:t>NCS: sensorimotor polyneuropathy with</a:t>
            </a:r>
          </a:p>
          <a:p>
            <a:pPr marL="0" indent="0">
              <a:buNone/>
            </a:pPr>
            <a:r>
              <a:rPr lang="en-US" altLang="ko-KR" dirty="0" smtClean="0"/>
              <a:t>conduction block, temporal dispersion in motor NCS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504988" y="6608961"/>
            <a:ext cx="47155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Mark B. Bromberg, </a:t>
            </a:r>
            <a:r>
              <a:rPr lang="en-US" altLang="ko-KR" sz="800" dirty="0" smtClean="0"/>
              <a:t>2013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3208" y="2726574"/>
            <a:ext cx="3848792" cy="384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82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60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Chronic </a:t>
            </a:r>
            <a:r>
              <a:rPr lang="en-US" altLang="ko-KR" dirty="0" smtClean="0"/>
              <a:t>Inflammatory Demyelinating </a:t>
            </a:r>
            <a:r>
              <a:rPr lang="en-US" altLang="ko-KR" dirty="0" err="1" smtClean="0"/>
              <a:t>Polyradiculoneuropathy</a:t>
            </a:r>
            <a:r>
              <a:rPr lang="en-US" altLang="ko-KR" dirty="0" smtClean="0"/>
              <a:t> (CIDP)</a:t>
            </a:r>
            <a:endParaRPr lang="ko-KR" altLang="en-US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1951" y="1206501"/>
            <a:ext cx="3889516" cy="38989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4998" y="0"/>
            <a:ext cx="1267002" cy="65922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15904" y="6642556"/>
            <a:ext cx="47155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Felix E. </a:t>
            </a:r>
            <a:r>
              <a:rPr lang="en-US" altLang="ko-KR" sz="800" dirty="0" err="1"/>
              <a:t>Diehn</a:t>
            </a:r>
            <a:r>
              <a:rPr lang="en-US" altLang="ko-KR" sz="800" dirty="0"/>
              <a:t>, </a:t>
            </a:r>
            <a:r>
              <a:rPr lang="en-US" altLang="ko-KR" sz="800" dirty="0" smtClean="0"/>
              <a:t>2021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06501"/>
            <a:ext cx="4699000" cy="34439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31932" y="6588907"/>
            <a:ext cx="47155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Kelly </a:t>
            </a:r>
            <a:r>
              <a:rPr lang="en-US" altLang="ko-KR" sz="800" dirty="0" err="1"/>
              <a:t>Gwathmey</a:t>
            </a:r>
            <a:r>
              <a:rPr lang="en-US" altLang="ko-KR" sz="800" dirty="0"/>
              <a:t>, </a:t>
            </a:r>
            <a:r>
              <a:rPr lang="en-US" altLang="ko-KR" sz="800" dirty="0" smtClean="0"/>
              <a:t>2020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65" y="4650435"/>
            <a:ext cx="3510284" cy="220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701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6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206500"/>
            <a:ext cx="7095067" cy="5651500"/>
          </a:xfrm>
        </p:spPr>
        <p:txBody>
          <a:bodyPr/>
          <a:lstStyle/>
          <a:p>
            <a:r>
              <a:rPr lang="en-US" altLang="ko-KR" dirty="0" smtClean="0"/>
              <a:t>A 24-year-old man, tripping episode.</a:t>
            </a:r>
          </a:p>
          <a:p>
            <a:r>
              <a:rPr lang="en-US" altLang="ko-KR" dirty="0" smtClean="0"/>
              <a:t>Marked high arches and hammering of toes</a:t>
            </a:r>
          </a:p>
          <a:p>
            <a:r>
              <a:rPr lang="en-US" altLang="ko-KR" dirty="0" smtClean="0"/>
              <a:t>Inverted champagne bottle legs</a:t>
            </a:r>
          </a:p>
          <a:p>
            <a:r>
              <a:rPr lang="en-US" altLang="ko-KR" dirty="0" err="1" smtClean="0"/>
              <a:t>Steppage</a:t>
            </a:r>
            <a:r>
              <a:rPr lang="en-US" altLang="ko-KR" dirty="0" smtClean="0"/>
              <a:t> gait with distal weakness</a:t>
            </a:r>
          </a:p>
          <a:p>
            <a:r>
              <a:rPr lang="en-US" altLang="ko-KR" dirty="0" smtClean="0"/>
              <a:t>NCS: conduction velocity slowing without</a:t>
            </a:r>
          </a:p>
          <a:p>
            <a:pPr marL="0" indent="0">
              <a:buNone/>
            </a:pPr>
            <a:r>
              <a:rPr lang="en-US" altLang="ko-KR" dirty="0" smtClean="0"/>
              <a:t>  temporal dispersion.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681" y="201339"/>
            <a:ext cx="5299319" cy="38309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3207" y="4032250"/>
            <a:ext cx="3848793" cy="2588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869518" y="6642556"/>
            <a:ext cx="47155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Christopher J. Klein, </a:t>
            </a:r>
            <a:r>
              <a:rPr lang="en-US" altLang="ko-KR" sz="800" dirty="0" smtClean="0"/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2080461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7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206500"/>
            <a:ext cx="8587047" cy="5651500"/>
          </a:xfrm>
        </p:spPr>
        <p:txBody>
          <a:bodyPr/>
          <a:lstStyle/>
          <a:p>
            <a:r>
              <a:rPr lang="en-US" altLang="ko-KR" dirty="0" smtClean="0"/>
              <a:t>A 47-year-old man</a:t>
            </a:r>
            <a:r>
              <a:rPr lang="en-US" altLang="ko-KR" dirty="0"/>
              <a:t>, right </a:t>
            </a:r>
            <a:r>
              <a:rPr lang="en-US" altLang="ko-KR" dirty="0" smtClean="0"/>
              <a:t>shoulder pain, paresthesia along the medial aspect of arm </a:t>
            </a:r>
          </a:p>
          <a:p>
            <a:r>
              <a:rPr lang="en-US" altLang="ko-KR" dirty="0" smtClean="0"/>
              <a:t>Grip-strength loss</a:t>
            </a:r>
          </a:p>
          <a:p>
            <a:r>
              <a:rPr lang="en-US" altLang="ko-KR" dirty="0" smtClean="0"/>
              <a:t>Right-side </a:t>
            </a:r>
            <a:r>
              <a:rPr lang="en-US" altLang="ko-KR" dirty="0"/>
              <a:t>H</a:t>
            </a:r>
            <a:r>
              <a:rPr lang="en-US" altLang="ko-KR" dirty="0" smtClean="0"/>
              <a:t>orner syndrome, right forearm and hand muscle weakness and atrophy, sensory loss along the medial aspects of </a:t>
            </a:r>
            <a:r>
              <a:rPr lang="en-US" altLang="ko-KR" dirty="0"/>
              <a:t>the right </a:t>
            </a:r>
            <a:r>
              <a:rPr lang="en-US" altLang="ko-KR" dirty="0" smtClean="0"/>
              <a:t>arm, forearm, hand</a:t>
            </a:r>
          </a:p>
          <a:p>
            <a:r>
              <a:rPr lang="en-US" altLang="ko-KR" dirty="0" smtClean="0"/>
              <a:t>NCS/EMG (electromyography): abnormal result in </a:t>
            </a:r>
            <a:r>
              <a:rPr lang="en-US" altLang="ko-KR" dirty="0"/>
              <a:t>right</a:t>
            </a:r>
            <a:r>
              <a:rPr lang="en-US" altLang="ko-KR" dirty="0" smtClean="0"/>
              <a:t> medial antebrachial and ulnar sensory, median and ulnar motor NCS, fibrillations and neurogenic recruitment in abductor </a:t>
            </a:r>
            <a:r>
              <a:rPr lang="en-US" altLang="ko-KR" dirty="0" err="1" smtClean="0"/>
              <a:t>pollicis</a:t>
            </a:r>
            <a:r>
              <a:rPr lang="en-US" altLang="ko-KR" dirty="0" smtClean="0"/>
              <a:t> brevis, abductor </a:t>
            </a:r>
            <a:r>
              <a:rPr lang="en-US" altLang="ko-KR" dirty="0" err="1" smtClean="0"/>
              <a:t>digiti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minimi</a:t>
            </a:r>
            <a:r>
              <a:rPr lang="en-US" altLang="ko-KR" dirty="0" smtClean="0"/>
              <a:t> muscles. 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8587047" y="639100"/>
            <a:ext cx="4727267" cy="6218900"/>
            <a:chOff x="8587047" y="639100"/>
            <a:chExt cx="4727267" cy="62189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87047" y="4217478"/>
              <a:ext cx="3510742" cy="2301968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08871" y="639100"/>
              <a:ext cx="3547758" cy="326619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8598781" y="3953662"/>
              <a:ext cx="471553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http://www.aboutcancer.com/pancoast.htm</a:t>
              </a:r>
              <a:endParaRPr lang="en-US" altLang="ko-KR" sz="800" dirty="0" smtClean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900313" y="6519446"/>
              <a:ext cx="3564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https://www.researchgate.net/figure/Pancoast-tumor-located-in-the-posterior-component-posterior-Pancoast-tumor_fig6_221924894</a:t>
              </a:r>
              <a:endParaRPr lang="en-US" altLang="ko-KR" sz="8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728800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Brachial </a:t>
            </a:r>
            <a:r>
              <a:rPr lang="en-US" altLang="ko-KR" dirty="0" err="1" smtClean="0"/>
              <a:t>plexopathy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5" y="1206500"/>
            <a:ext cx="5009557" cy="29582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69518" y="6642556"/>
            <a:ext cx="47155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Mark A. Ferrante, </a:t>
            </a:r>
            <a:r>
              <a:rPr lang="en-US" altLang="ko-KR" sz="800" dirty="0" smtClean="0"/>
              <a:t>2014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5" y="4218291"/>
            <a:ext cx="3636873" cy="25861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7369" y="1206500"/>
            <a:ext cx="5264498" cy="556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84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8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" y="1206500"/>
            <a:ext cx="6611096" cy="5651500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A 57-year-old woman, 2-3 months of mild proximal weakness of her legs and arms. </a:t>
            </a:r>
          </a:p>
          <a:p>
            <a:r>
              <a:rPr lang="en-US" altLang="ko-KR" dirty="0" smtClean="0"/>
              <a:t>Myalgia, fatigue, weight loss, arthralgia, erythema on her face</a:t>
            </a:r>
          </a:p>
          <a:p>
            <a:r>
              <a:rPr lang="en-US" altLang="ko-KR" dirty="0" smtClean="0"/>
              <a:t>Erythematous skin change on her scalp, face, eyelid, anterior neck, elbow, metacarpophalangeal joints. </a:t>
            </a:r>
          </a:p>
          <a:p>
            <a:r>
              <a:rPr lang="en-US" altLang="ko-KR" dirty="0" smtClean="0"/>
              <a:t>Weakness of neck flexor, shoulder, hip flexor, knee extensor muscles. </a:t>
            </a:r>
          </a:p>
          <a:p>
            <a:r>
              <a:rPr lang="en-US" altLang="ko-KR" dirty="0" err="1" smtClean="0"/>
              <a:t>Creatine</a:t>
            </a:r>
            <a:r>
              <a:rPr lang="en-US" altLang="ko-KR" dirty="0" smtClean="0"/>
              <a:t> kinase level: 389</a:t>
            </a:r>
          </a:p>
          <a:p>
            <a:r>
              <a:rPr lang="en-US" altLang="ko-KR" dirty="0" smtClean="0"/>
              <a:t>EMG: fibrillation potentials, short duration and low amplitude motor unit potentials.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869518" y="6642556"/>
            <a:ext cx="47155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/>
              <a:t>Namita</a:t>
            </a:r>
            <a:r>
              <a:rPr lang="en-US" altLang="ko-KR" sz="800" dirty="0"/>
              <a:t> A. </a:t>
            </a:r>
            <a:r>
              <a:rPr lang="en-US" altLang="ko-KR" sz="800" dirty="0" err="1"/>
              <a:t>Goyal</a:t>
            </a:r>
            <a:r>
              <a:rPr lang="en-US" altLang="ko-KR" sz="800" dirty="0"/>
              <a:t>, </a:t>
            </a:r>
            <a:r>
              <a:rPr lang="en-US" altLang="ko-KR" sz="800" dirty="0" smtClean="0"/>
              <a:t>2019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7143" y="85099"/>
            <a:ext cx="3064495" cy="20523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271" y="2693061"/>
            <a:ext cx="2961732" cy="26783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5178" y="2222501"/>
            <a:ext cx="2386460" cy="18020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1345" y="4209308"/>
            <a:ext cx="2410293" cy="174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00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4" name="내용 개체 틀 1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751768"/>
            <a:ext cx="6287377" cy="9526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"/>
            <a:ext cx="3090535" cy="25823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535" y="1"/>
            <a:ext cx="3123790" cy="25823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8274" y="2582334"/>
            <a:ext cx="704919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Amyotrophic lateral </a:t>
            </a:r>
            <a:r>
              <a:rPr lang="en-US" altLang="ko-KR" dirty="0"/>
              <a:t>sclerosis (ALS) </a:t>
            </a:r>
            <a:endParaRPr lang="en-US" altLang="ko-KR" dirty="0" smtClean="0"/>
          </a:p>
          <a:p>
            <a:r>
              <a:rPr lang="en-US" altLang="ko-KR" sz="1050" dirty="0" smtClean="0"/>
              <a:t>https</a:t>
            </a:r>
            <a:r>
              <a:rPr lang="en-US" altLang="ko-KR" sz="1050" dirty="0"/>
              <a:t>://alstreatment.com/famous-people-with-als/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610" y="267027"/>
            <a:ext cx="1965213" cy="235448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6610" y="0"/>
            <a:ext cx="2275037" cy="2956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390640" y="2640041"/>
            <a:ext cx="255385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https</a:t>
            </a:r>
            <a:r>
              <a:rPr lang="en-US" altLang="ko-KR" sz="900" dirty="0"/>
              <a:t>://neuronup.us/cognitive-stimulation-news/acquired-brain-injury/stroke/celebrities-with-neurological-and-mental-disorders/</a:t>
            </a:r>
            <a:endParaRPr lang="ko-KR" altLang="en-US" sz="14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297930"/>
            <a:ext cx="6287377" cy="1453838"/>
          </a:xfrm>
          <a:prstGeom prst="rect">
            <a:avLst/>
          </a:prstGeom>
        </p:spPr>
      </p:pic>
      <p:pic>
        <p:nvPicPr>
          <p:cNvPr id="12" name="내용 개체 틀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7098" y="308891"/>
            <a:ext cx="3436697" cy="232584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773442" y="19632"/>
            <a:ext cx="3460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Ann Romney, wife of former presidential contender Mitt </a:t>
            </a:r>
            <a:r>
              <a:rPr lang="en-US" altLang="ko-KR" sz="900" dirty="0" smtClean="0"/>
              <a:t>Romney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319770" y="2634735"/>
            <a:ext cx="31639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https</a:t>
            </a:r>
            <a:r>
              <a:rPr lang="en-US" altLang="ko-KR" sz="700" dirty="0"/>
              <a:t>://www.webmd.com/multiple-sclerosis/ss/slideshow-faces-of-ms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3225092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DERMATOMYOSITIS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509"/>
            <a:ext cx="4220164" cy="28007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54785" y="4007305"/>
            <a:ext cx="47155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/>
              <a:t>Namita</a:t>
            </a:r>
            <a:r>
              <a:rPr lang="en-US" altLang="ko-KR" sz="800" dirty="0"/>
              <a:t> A. </a:t>
            </a:r>
            <a:r>
              <a:rPr lang="en-US" altLang="ko-KR" sz="800" dirty="0" err="1"/>
              <a:t>Goyal</a:t>
            </a:r>
            <a:r>
              <a:rPr lang="en-US" altLang="ko-KR" sz="800" dirty="0"/>
              <a:t>, </a:t>
            </a:r>
            <a:r>
              <a:rPr lang="en-US" altLang="ko-KR" sz="800" dirty="0" smtClean="0"/>
              <a:t>2019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46410" y="6180300"/>
            <a:ext cx="47155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Maximilian </a:t>
            </a:r>
            <a:r>
              <a:rPr lang="en-US" altLang="ko-KR" sz="800" dirty="0" smtClean="0"/>
              <a:t>Schulze, 2009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19879"/>
            <a:ext cx="7547747" cy="182905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6476" y="4319878"/>
            <a:ext cx="4086795" cy="18290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658690" y="6148933"/>
            <a:ext cx="47155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Edward </a:t>
            </a:r>
            <a:r>
              <a:rPr lang="en-US" altLang="ko-KR" sz="800" dirty="0" err="1"/>
              <a:t>Smitaman</a:t>
            </a:r>
            <a:r>
              <a:rPr lang="en-US" altLang="ko-KR" sz="800" dirty="0"/>
              <a:t>, </a:t>
            </a:r>
            <a:r>
              <a:rPr lang="en-US" altLang="ko-KR" sz="800" dirty="0" smtClean="0"/>
              <a:t>2018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132823" y="3370754"/>
            <a:ext cx="47155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Erik </a:t>
            </a:r>
            <a:r>
              <a:rPr lang="en-US" altLang="ko-KR" sz="800" dirty="0" err="1" smtClean="0"/>
              <a:t>Stålberg</a:t>
            </a:r>
            <a:r>
              <a:rPr lang="en-US" altLang="ko-KR" sz="800" dirty="0"/>
              <a:t>, </a:t>
            </a:r>
            <a:r>
              <a:rPr lang="en-US" altLang="ko-KR" sz="800" dirty="0" smtClean="0"/>
              <a:t>2019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820" y="1219874"/>
            <a:ext cx="7778180" cy="215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24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신경과의 말초신경 근육질환 파트에서 보는 질환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Central nervous system (CNS) demyelinating disease</a:t>
            </a:r>
          </a:p>
          <a:p>
            <a:pPr lvl="1"/>
            <a:r>
              <a:rPr lang="en-US" altLang="ko-KR" dirty="0" smtClean="0"/>
              <a:t>Multiple sclerosis (MS)</a:t>
            </a:r>
          </a:p>
          <a:p>
            <a:pPr lvl="1"/>
            <a:r>
              <a:rPr lang="en-US" altLang="ko-KR" dirty="0" err="1" smtClean="0"/>
              <a:t>Neuromyelitis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optica</a:t>
            </a:r>
            <a:r>
              <a:rPr lang="en-US" altLang="ko-KR" dirty="0" smtClean="0"/>
              <a:t> spectrum disorder (NMOSD)</a:t>
            </a:r>
          </a:p>
          <a:p>
            <a:pPr lvl="1"/>
            <a:r>
              <a:rPr lang="en-US" altLang="ko-KR" dirty="0" smtClean="0"/>
              <a:t>etc.</a:t>
            </a:r>
          </a:p>
          <a:p>
            <a:r>
              <a:rPr lang="en-US" altLang="ko-KR" dirty="0" smtClean="0"/>
              <a:t>Spinal cord disease</a:t>
            </a:r>
            <a:r>
              <a:rPr lang="ko-KR" altLang="en-US" dirty="0" smtClean="0"/>
              <a:t> </a:t>
            </a:r>
            <a:r>
              <a:rPr lang="en-US" altLang="ko-KR" dirty="0" smtClean="0"/>
              <a:t>(myelopathy)</a:t>
            </a:r>
          </a:p>
          <a:p>
            <a:r>
              <a:rPr lang="en-US" altLang="ko-KR" dirty="0" smtClean="0"/>
              <a:t>Peripheral nerve disorders </a:t>
            </a:r>
          </a:p>
          <a:p>
            <a:r>
              <a:rPr lang="en-US" altLang="ko-KR" dirty="0" smtClean="0"/>
              <a:t>Neuromuscular junction disorders</a:t>
            </a:r>
          </a:p>
          <a:p>
            <a:r>
              <a:rPr lang="en-US" altLang="ko-KR" dirty="0" smtClean="0"/>
              <a:t>Muscle disorders </a:t>
            </a:r>
          </a:p>
        </p:txBody>
      </p:sp>
    </p:spTree>
    <p:extLst>
      <p:ext uri="{BB962C8B-B14F-4D97-AF65-F5344CB8AC3E}">
        <p14:creationId xmlns:p14="http://schemas.microsoft.com/office/powerpoint/2010/main" val="1296513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21 year old, woman</a:t>
            </a:r>
          </a:p>
          <a:p>
            <a:r>
              <a:rPr lang="en-US" altLang="ko-KR" dirty="0" smtClean="0"/>
              <a:t>vision loss 5 days ago in right eye, gradual onset, progression</a:t>
            </a:r>
          </a:p>
          <a:p>
            <a:r>
              <a:rPr lang="en-US" altLang="ko-KR" dirty="0" smtClean="0"/>
              <a:t>Periocular pain worsened by eye movement. </a:t>
            </a:r>
          </a:p>
          <a:p>
            <a:r>
              <a:rPr lang="en-US" altLang="ko-KR" dirty="0" smtClean="0"/>
              <a:t>right relative afferent pupillary defect (RAPD), visual acuity of 20/70 in right eye.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16386"/>
            <a:ext cx="3370249" cy="32416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803" y="3614961"/>
            <a:ext cx="2476783" cy="324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292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Multiple sclerosis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103" y="853168"/>
            <a:ext cx="3506894" cy="33053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6001"/>
            <a:ext cx="3363312" cy="21353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041118" y="6642556"/>
            <a:ext cx="47155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Massimo </a:t>
            </a:r>
            <a:r>
              <a:rPr lang="en-US" altLang="ko-KR" sz="800" dirty="0" err="1"/>
              <a:t>Filippi</a:t>
            </a:r>
            <a:r>
              <a:rPr lang="en-US" altLang="ko-KR" sz="800" dirty="0"/>
              <a:t>, </a:t>
            </a:r>
            <a:r>
              <a:rPr lang="en-US" altLang="ko-KR" sz="800" dirty="0" smtClean="0"/>
              <a:t>2018</a:t>
            </a:r>
            <a:endParaRPr lang="ko-KR" altLang="en-US" sz="8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44334"/>
            <a:ext cx="4345225" cy="299299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1975" y="826860"/>
            <a:ext cx="4080025" cy="581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59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31341" cy="45630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275" y="1"/>
            <a:ext cx="3601052" cy="62562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51410" t="432" b="-432"/>
          <a:stretch/>
        </p:blipFill>
        <p:spPr>
          <a:xfrm>
            <a:off x="8628610" y="1630140"/>
            <a:ext cx="1814935" cy="192639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4563035"/>
            <a:ext cx="4715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MS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4942275" y="6256259"/>
            <a:ext cx="4715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NMO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1279078" y="6625591"/>
            <a:ext cx="47155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Ho-</a:t>
            </a:r>
            <a:r>
              <a:rPr lang="en-US" altLang="ko-KR" sz="800" dirty="0" err="1" smtClean="0"/>
              <a:t>jin</a:t>
            </a:r>
            <a:r>
              <a:rPr lang="en-US" altLang="ko-KR" sz="800" dirty="0" smtClean="0"/>
              <a:t> Kim, 2015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66284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 30-year-old woman with 6-month history of bilateral ptosis, diplopia, intermittent mild dysphagia, neck heaviness</a:t>
            </a:r>
          </a:p>
          <a:p>
            <a:r>
              <a:rPr lang="en-US" altLang="ko-KR" dirty="0" err="1" smtClean="0"/>
              <a:t>Creatine</a:t>
            </a:r>
            <a:r>
              <a:rPr lang="en-US" altLang="ko-KR" dirty="0" smtClean="0"/>
              <a:t> kinase level: normal</a:t>
            </a:r>
          </a:p>
          <a:p>
            <a:r>
              <a:rPr lang="en-US" altLang="ko-KR" dirty="0" smtClean="0"/>
              <a:t>Acetylcholine receptor (Ach), muscle-specific tyrosine kinase antibodies: (-)</a:t>
            </a:r>
          </a:p>
          <a:p>
            <a:r>
              <a:rPr lang="en-US" altLang="ko-KR" dirty="0" smtClean="0"/>
              <a:t>Repetitive nerve stimulation test: normal</a:t>
            </a:r>
          </a:p>
          <a:p>
            <a:r>
              <a:rPr lang="en-US" altLang="ko-KR" dirty="0" smtClean="0"/>
              <a:t>Single-fiber EMG of frontalis: abnormally increased jitter with increased fiber density </a:t>
            </a:r>
          </a:p>
          <a:p>
            <a:r>
              <a:rPr lang="en-US" altLang="ko-KR" dirty="0" err="1" smtClean="0"/>
              <a:t>Pyridostigmine</a:t>
            </a:r>
            <a:r>
              <a:rPr lang="en-US" altLang="ko-KR" dirty="0"/>
              <a:t> </a:t>
            </a:r>
            <a:r>
              <a:rPr lang="en-US" altLang="ko-KR" dirty="0" smtClean="0"/>
              <a:t>treatment: improvement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234" y="4410306"/>
            <a:ext cx="5047766" cy="21484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948878" y="6600649"/>
            <a:ext cx="47155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Michael W. Nicolle, </a:t>
            </a:r>
            <a:r>
              <a:rPr lang="en-US" altLang="ko-KR" sz="800" dirty="0" smtClean="0"/>
              <a:t>2016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188115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Myasthenia gravis 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085" y="3176474"/>
            <a:ext cx="2869915" cy="3466082"/>
          </a:xfrm>
        </p:spPr>
      </p:pic>
      <p:sp>
        <p:nvSpPr>
          <p:cNvPr id="10" name="내용 개체 틀 9"/>
          <p:cNvSpPr>
            <a:spLocks noGrp="1"/>
          </p:cNvSpPr>
          <p:nvPr>
            <p:ph sz="half" idx="2"/>
          </p:nvPr>
        </p:nvSpPr>
        <p:spPr>
          <a:xfrm>
            <a:off x="0" y="1182158"/>
            <a:ext cx="7875478" cy="5675841"/>
          </a:xfrm>
        </p:spPr>
        <p:txBody>
          <a:bodyPr/>
          <a:lstStyle/>
          <a:p>
            <a:r>
              <a:rPr lang="en-US" altLang="ko-KR" dirty="0" smtClean="0"/>
              <a:t>Weakness increase with repetitive use, day</a:t>
            </a:r>
          </a:p>
          <a:p>
            <a:pPr marL="0" indent="0">
              <a:buNone/>
            </a:pPr>
            <a:r>
              <a:rPr lang="en-US" altLang="ko-KR" dirty="0"/>
              <a:t>p</a:t>
            </a:r>
            <a:r>
              <a:rPr lang="en-US" altLang="ko-KR" dirty="0" smtClean="0"/>
              <a:t>rogress.</a:t>
            </a:r>
          </a:p>
          <a:p>
            <a:r>
              <a:rPr lang="en-US" altLang="ko-KR" dirty="0" smtClean="0"/>
              <a:t>Diplopia, ptosis, dysarthria, dysphagia</a:t>
            </a:r>
          </a:p>
          <a:p>
            <a:r>
              <a:rPr lang="en-US" altLang="ko-KR" dirty="0" smtClean="0"/>
              <a:t>Repetitive nerve stimulation test</a:t>
            </a:r>
          </a:p>
          <a:p>
            <a:r>
              <a:rPr lang="en-US" altLang="ko-KR" dirty="0" smtClean="0"/>
              <a:t>Acetylcholine receptor antibody, muscle-specific tyrosine kinase antibody</a:t>
            </a:r>
          </a:p>
          <a:p>
            <a:r>
              <a:rPr lang="en-US" altLang="ko-KR" dirty="0" err="1" smtClean="0"/>
              <a:t>Pyridostigmine</a:t>
            </a:r>
            <a:r>
              <a:rPr lang="en-US" altLang="ko-KR" dirty="0" smtClean="0"/>
              <a:t> and immunosuppressive drugs</a:t>
            </a:r>
          </a:p>
          <a:p>
            <a:r>
              <a:rPr lang="en-US" altLang="ko-KR" dirty="0" err="1" smtClean="0"/>
              <a:t>Thymectomy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875478" y="6642556"/>
            <a:ext cx="47155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https</a:t>
            </a:r>
            <a:r>
              <a:rPr lang="en-US" altLang="ko-KR" sz="800" dirty="0"/>
              <a:t>://neupsykey.com/myasthenia-gravis-and-disorders-of-the-neuromuscular-junction/</a:t>
            </a:r>
            <a:endParaRPr lang="ko-KR" altLang="en-US" sz="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429" y="1"/>
            <a:ext cx="3495571" cy="29610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075878" y="2961030"/>
            <a:ext cx="47155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Nils </a:t>
            </a:r>
            <a:r>
              <a:rPr lang="en-US" altLang="ko-KR" sz="800" dirty="0"/>
              <a:t>Erik </a:t>
            </a:r>
            <a:r>
              <a:rPr lang="en-US" altLang="ko-KR" sz="800" dirty="0" err="1" smtClean="0"/>
              <a:t>Gilhus</a:t>
            </a:r>
            <a:r>
              <a:rPr lang="en-US" altLang="ko-KR" sz="800" dirty="0" smtClean="0"/>
              <a:t>, 2019</a:t>
            </a:r>
            <a:endParaRPr lang="ko-KR" altLang="en-US" sz="8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057" y="5163947"/>
            <a:ext cx="4385234" cy="14786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61512"/>
            <a:ext cx="2318660" cy="17964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18660" y="6642555"/>
            <a:ext cx="4715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https://en.wikipedia.org/wiki/Thymoma#/media/File:Anterior_mediastinal_mass_thymoma_diagram.jpg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617075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094" y="228844"/>
            <a:ext cx="4720651" cy="66291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016612" y="6642556"/>
            <a:ext cx="47155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Emma </a:t>
            </a:r>
            <a:r>
              <a:rPr lang="en-US" altLang="ko-KR" sz="800" dirty="0" err="1"/>
              <a:t>Ciafaloni</a:t>
            </a:r>
            <a:r>
              <a:rPr lang="en-US" altLang="ko-KR" sz="800" dirty="0"/>
              <a:t>, </a:t>
            </a:r>
            <a:r>
              <a:rPr lang="en-US" altLang="ko-KR" sz="800" dirty="0" smtClean="0"/>
              <a:t>2019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221395611"/>
      </p:ext>
    </p:extLst>
  </p:cSld>
  <p:clrMapOvr>
    <a:masterClrMapping/>
  </p:clrMapOvr>
</p:sld>
</file>

<file path=ppt/theme/theme1.xml><?xml version="1.0" encoding="utf-8"?>
<a:theme xmlns:a="http://schemas.openxmlformats.org/drawingml/2006/main" name="유일한 테마">
  <a:themeElements>
    <a:clrScheme name="발표용">
      <a:dk1>
        <a:sysClr val="windowText" lastClr="000000"/>
      </a:dk1>
      <a:lt1>
        <a:sysClr val="window" lastClr="FFFFFF"/>
      </a:lt1>
      <a:dk2>
        <a:srgbClr val="003060"/>
      </a:dk2>
      <a:lt2>
        <a:srgbClr val="949494"/>
      </a:lt2>
      <a:accent1>
        <a:srgbClr val="0076BF"/>
      </a:accent1>
      <a:accent2>
        <a:srgbClr val="00B259"/>
      </a:accent2>
      <a:accent3>
        <a:srgbClr val="0C419A"/>
      </a:accent3>
      <a:accent4>
        <a:srgbClr val="80C341"/>
      </a:accent4>
      <a:accent5>
        <a:srgbClr val="FE834B"/>
      </a:accent5>
      <a:accent6>
        <a:srgbClr val="FFB300"/>
      </a:accent6>
      <a:hlink>
        <a:srgbClr val="2C479E"/>
      </a:hlink>
      <a:folHlink>
        <a:srgbClr val="7F7F7F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유일한 테마" id="{56415493-6A54-4700-AF82-0DE49BC9423B}" vid="{21E8F1EF-5085-49CB-8BDA-92C983548E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유일한 테마</Template>
  <TotalTime>420</TotalTime>
  <Words>749</Words>
  <Application>Microsoft Office PowerPoint</Application>
  <PresentationFormat>와이드스크린</PresentationFormat>
  <Paragraphs>117</Paragraphs>
  <Slides>20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굴림</vt:lpstr>
      <vt:lpstr>Arial</vt:lpstr>
      <vt:lpstr>Arial Black</vt:lpstr>
      <vt:lpstr>유일한 테마</vt:lpstr>
      <vt:lpstr>신경과의  말초신경근육 질환</vt:lpstr>
      <vt:lpstr>PowerPoint 프레젠테이션</vt:lpstr>
      <vt:lpstr>신경과의 말초신경 근육질환 파트에서 보는 질환 </vt:lpstr>
      <vt:lpstr>Case 1</vt:lpstr>
      <vt:lpstr>Multiple sclerosis</vt:lpstr>
      <vt:lpstr>PowerPoint 프레젠테이션</vt:lpstr>
      <vt:lpstr>Case 2</vt:lpstr>
      <vt:lpstr>Myasthenia gravis </vt:lpstr>
      <vt:lpstr>PowerPoint 프레젠테이션</vt:lpstr>
      <vt:lpstr>Case 3</vt:lpstr>
      <vt:lpstr>Amyotrophic lateral sclerosis </vt:lpstr>
      <vt:lpstr>Case 4</vt:lpstr>
      <vt:lpstr>Guillain-Barré Syndrome</vt:lpstr>
      <vt:lpstr>Case 5</vt:lpstr>
      <vt:lpstr>Chronic Inflammatory Demyelinating Polyradiculoneuropathy (CIDP)</vt:lpstr>
      <vt:lpstr>Case 6</vt:lpstr>
      <vt:lpstr>Case 7</vt:lpstr>
      <vt:lpstr>Brachial plexopathy</vt:lpstr>
      <vt:lpstr>Case 8</vt:lpstr>
      <vt:lpstr>DERMATOMYOSITIS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신경과 근골격계 질환</dc:title>
  <dc:creator>10</dc:creator>
  <cp:lastModifiedBy>10</cp:lastModifiedBy>
  <cp:revision>124</cp:revision>
  <dcterms:created xsi:type="dcterms:W3CDTF">2021-05-18T05:21:55Z</dcterms:created>
  <dcterms:modified xsi:type="dcterms:W3CDTF">2021-05-24T03:00:43Z</dcterms:modified>
</cp:coreProperties>
</file>